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gMaRkcJ9mvOopn/tPF98ZTRQ/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slide" Target="slides/slide20.xml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8441a6c2a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d8441a6c2a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+"/>
            </a:pPr>
            <a:r>
              <a:rPr b="1" lang="en-GB" sz="1400"/>
              <a:t>some gene parameters had to be refitted though …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t/>
            </a:r>
            <a:endParaRPr/>
          </a:p>
        </p:txBody>
      </p:sp>
      <p:sp>
        <p:nvSpPr>
          <p:cNvPr id="187" name="Google Shape;187;gd8441a6c2a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86001dcaa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d86001dcaa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+"/>
            </a:pPr>
            <a:r>
              <a:rPr b="1" lang="en-GB" sz="1400"/>
              <a:t>some gene parameters had to be refitted though …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400"/>
              <a:t>Conclude: 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 sz="1400"/>
              <a:t>Model can be used for JS1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 sz="1400"/>
              <a:t>Changes of smad abundances impact gene transcription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GB" sz="1400"/>
              <a:t>Some gene parameters had to be refitted though …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+"/>
            </a:pPr>
            <a:r>
              <a:rPr b="1" lang="en-GB" sz="1400"/>
              <a:t>Up to here: No ECM &amp; Fibrosis related genes =&gt; NEED TO FIND NEW TARGET =&gt; Mass-spec 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+"/>
            </a:pPr>
            <a:r>
              <a:rPr b="1" lang="en-GB" sz="1400"/>
              <a:t>Mass-spec because protein accumulation more relevant than transcription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+"/>
            </a:pPr>
            <a:r>
              <a:rPr b="1" lang="en-GB" sz="1400"/>
              <a:t>Formulate positively :)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t/>
            </a:r>
            <a:endParaRPr/>
          </a:p>
        </p:txBody>
      </p:sp>
      <p:sp>
        <p:nvSpPr>
          <p:cNvPr id="198" name="Google Shape;198;gd86001dcaa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86001dcaa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d86001dcaa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d86001dcaa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8441a6c2a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d8441a6c2a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d8441a6c2a_1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88c8832c7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d88c8832c7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latin typeface="Arial"/>
                <a:ea typeface="Arial"/>
                <a:cs typeface="Arial"/>
                <a:sym typeface="Arial"/>
              </a:rPr>
              <a:t>Direct targets of TGFb are associated to ECM remod. Are identified: (Serpine1, Lox)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latin typeface="Arial"/>
                <a:ea typeface="Arial"/>
                <a:cs typeface="Arial"/>
                <a:sym typeface="Arial"/>
              </a:rPr>
              <a:t>Colagens are also affected by TGFb but on the later time points</a:t>
            </a:r>
            <a:endParaRPr/>
          </a:p>
        </p:txBody>
      </p:sp>
      <p:sp>
        <p:nvSpPr>
          <p:cNvPr id="224" name="Google Shape;224;gd88c8832c7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86001dcaa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d86001dcaa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latin typeface="Arial"/>
                <a:ea typeface="Arial"/>
                <a:cs typeface="Arial"/>
                <a:sym typeface="Arial"/>
              </a:rPr>
              <a:t>Collagens are remodeled by early-response proteins</a:t>
            </a:r>
            <a:endParaRPr/>
          </a:p>
        </p:txBody>
      </p:sp>
      <p:sp>
        <p:nvSpPr>
          <p:cNvPr id="235" name="Google Shape;235;gd86001dcaa_1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8441a6c2a_1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d8441a6c2a_1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latin typeface="Arial"/>
                <a:ea typeface="Arial"/>
                <a:cs typeface="Arial"/>
                <a:sym typeface="Arial"/>
              </a:rPr>
              <a:t>Collagens are remodeled by early-response proteins</a:t>
            </a:r>
            <a:endParaRPr/>
          </a:p>
        </p:txBody>
      </p:sp>
      <p:sp>
        <p:nvSpPr>
          <p:cNvPr id="245" name="Google Shape;245;gd8441a6c2a_1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862bfdd3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d862bfdd3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d862bfdd3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3f3e05e02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d3f3e05e02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d3f3e05e02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3f25251c0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d3f25251c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d3f25251c0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006dad48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d006dad48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d006dad48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8d3c448c5_1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8d3c448c5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d8d3c448c5_1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8441a6c2a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d8441a6c2a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d8441a6c2a_1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86001dcaa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d86001dcaa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Brief introduction to stellate cells in CLD</a:t>
            </a:r>
            <a:endParaRPr/>
          </a:p>
        </p:txBody>
      </p:sp>
      <p:sp>
        <p:nvSpPr>
          <p:cNvPr id="106" name="Google Shape;106;gd86001dcaa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86001dcaa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d86001dcaa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d86001dcaa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8441a6c2a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d8441a6c2a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d8441a6c2a_1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8441a6c2a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d8441a6c2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d8441a6c2a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862bfdd34_6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d862bfdd34_6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d862bfdd34_6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862bfdd34_6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d862bfdd34_6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d862bfdd34_6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07" y="183233"/>
            <a:ext cx="1504457" cy="49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7847" y="184151"/>
            <a:ext cx="77017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/>
          <p:nvPr>
            <p:ph type="ctrTitle"/>
          </p:nvPr>
        </p:nvSpPr>
        <p:spPr>
          <a:xfrm>
            <a:off x="335360" y="1047082"/>
            <a:ext cx="11425269" cy="68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subTitle"/>
          </p:nvPr>
        </p:nvSpPr>
        <p:spPr>
          <a:xfrm>
            <a:off x="419475" y="5450304"/>
            <a:ext cx="11326644" cy="1102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rgbClr val="131313"/>
              </a:buClr>
              <a:buSzPts val="1800"/>
              <a:buFont typeface="Arial"/>
              <a:buNone/>
              <a:defRPr b="0" i="0" sz="1800">
                <a:solidFill>
                  <a:srgbClr val="13131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20"/>
          <p:cNvCxnSpPr/>
          <p:nvPr/>
        </p:nvCxnSpPr>
        <p:spPr>
          <a:xfrm>
            <a:off x="497418" y="798514"/>
            <a:ext cx="11186583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20"/>
          <p:cNvCxnSpPr/>
          <p:nvPr/>
        </p:nvCxnSpPr>
        <p:spPr>
          <a:xfrm>
            <a:off x="594784" y="954675"/>
            <a:ext cx="11190900" cy="1500"/>
          </a:xfrm>
          <a:prstGeom prst="straightConnector1">
            <a:avLst/>
          </a:prstGeom>
          <a:noFill/>
          <a:ln cap="rnd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0"/>
          <p:cNvSpPr txBox="1"/>
          <p:nvPr>
            <p:ph type="title"/>
          </p:nvPr>
        </p:nvSpPr>
        <p:spPr>
          <a:xfrm>
            <a:off x="249946" y="289899"/>
            <a:ext cx="114340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001"/>
              </a:buClr>
              <a:buSzPts val="3600"/>
              <a:buFont typeface="Source Sans Pro"/>
              <a:buNone/>
              <a:defRPr b="1" i="0" sz="3600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497418" y="6246814"/>
            <a:ext cx="10265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" name="Google Shape;24;p20"/>
          <p:cNvGrpSpPr/>
          <p:nvPr/>
        </p:nvGrpSpPr>
        <p:grpSpPr>
          <a:xfrm>
            <a:off x="9588087" y="6120275"/>
            <a:ext cx="2311642" cy="536575"/>
            <a:chOff x="9345716" y="6130926"/>
            <a:chExt cx="2311642" cy="536575"/>
          </a:xfrm>
        </p:grpSpPr>
        <p:pic>
          <p:nvPicPr>
            <p:cNvPr id="25" name="Google Shape;2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289711" y="1198624"/>
            <a:ext cx="11610189" cy="4921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1756989" y="6237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22"/>
          <p:cNvGrpSpPr/>
          <p:nvPr/>
        </p:nvGrpSpPr>
        <p:grpSpPr>
          <a:xfrm>
            <a:off x="9588087" y="6120275"/>
            <a:ext cx="2311642" cy="536575"/>
            <a:chOff x="9345716" y="6130926"/>
            <a:chExt cx="2311642" cy="536575"/>
          </a:xfrm>
        </p:grpSpPr>
        <p:pic>
          <p:nvPicPr>
            <p:cNvPr id="31" name="Google Shape;3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497418" y="6246814"/>
            <a:ext cx="10265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22"/>
          <p:cNvSpPr/>
          <p:nvPr/>
        </p:nvSpPr>
        <p:spPr>
          <a:xfrm>
            <a:off x="0" y="2453489"/>
            <a:ext cx="7441949" cy="1683945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7120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261938" y="2562225"/>
            <a:ext cx="7099300" cy="141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1756989" y="62196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ntent">
  <p:cSld name="2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21"/>
          <p:cNvCxnSpPr/>
          <p:nvPr/>
        </p:nvCxnSpPr>
        <p:spPr>
          <a:xfrm>
            <a:off x="497418" y="798514"/>
            <a:ext cx="11186583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497418" y="6246814"/>
            <a:ext cx="10265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0" name="Google Shape;40;p21"/>
          <p:cNvGrpSpPr/>
          <p:nvPr/>
        </p:nvGrpSpPr>
        <p:grpSpPr>
          <a:xfrm>
            <a:off x="9588087" y="6120275"/>
            <a:ext cx="2311642" cy="536575"/>
            <a:chOff x="9345716" y="6130926"/>
            <a:chExt cx="2311642" cy="536575"/>
          </a:xfrm>
        </p:grpSpPr>
        <p:pic>
          <p:nvPicPr>
            <p:cNvPr id="41" name="Google Shape;4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1756989" y="6237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5622925" y="1524000"/>
            <a:ext cx="6408738" cy="439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172739" y="1524000"/>
            <a:ext cx="5349875" cy="439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type="title"/>
          </p:nvPr>
        </p:nvSpPr>
        <p:spPr>
          <a:xfrm>
            <a:off x="249946" y="289899"/>
            <a:ext cx="114340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001"/>
              </a:buClr>
              <a:buSzPts val="3600"/>
              <a:buFont typeface="Source Sans Pro"/>
              <a:buNone/>
              <a:defRPr b="1" i="0" sz="3600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7" name="Google Shape;47;p21"/>
          <p:cNvCxnSpPr/>
          <p:nvPr/>
        </p:nvCxnSpPr>
        <p:spPr>
          <a:xfrm>
            <a:off x="594784" y="954675"/>
            <a:ext cx="11190900" cy="1500"/>
          </a:xfrm>
          <a:prstGeom prst="straightConnector1">
            <a:avLst/>
          </a:prstGeom>
          <a:noFill/>
          <a:ln cap="rnd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10">
  <p:cSld name="16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23"/>
          <p:cNvCxnSpPr/>
          <p:nvPr/>
        </p:nvCxnSpPr>
        <p:spPr>
          <a:xfrm>
            <a:off x="497418" y="798514"/>
            <a:ext cx="11186583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1756989" y="6237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497418" y="6246814"/>
            <a:ext cx="10265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2" name="Google Shape;52;p23"/>
          <p:cNvGrpSpPr/>
          <p:nvPr/>
        </p:nvGrpSpPr>
        <p:grpSpPr>
          <a:xfrm>
            <a:off x="9588087" y="6120275"/>
            <a:ext cx="2311642" cy="536575"/>
            <a:chOff x="9345716" y="6130926"/>
            <a:chExt cx="2311642" cy="536575"/>
          </a:xfrm>
        </p:grpSpPr>
        <p:pic>
          <p:nvPicPr>
            <p:cNvPr id="53" name="Google Shape;5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1236044" y="1198624"/>
            <a:ext cx="86400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3"/>
          <p:cNvSpPr txBox="1"/>
          <p:nvPr/>
        </p:nvSpPr>
        <p:spPr>
          <a:xfrm>
            <a:off x="249946" y="289899"/>
            <a:ext cx="114340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001"/>
              </a:buClr>
              <a:buSzPts val="3600"/>
              <a:buFont typeface="Source Sans Pro"/>
              <a:buNone/>
            </a:pPr>
            <a:r>
              <a:rPr b="1" i="0" lang="en-GB" sz="36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Titelmasterformat durch Klicken bearbeiten</a:t>
            </a:r>
            <a:endParaRPr b="1" i="0" sz="3600" u="none" cap="none" strike="noStrike">
              <a:solidFill>
                <a:srgbClr val="B6100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7" name="Google Shape;57;p23"/>
          <p:cNvCxnSpPr/>
          <p:nvPr/>
        </p:nvCxnSpPr>
        <p:spPr>
          <a:xfrm>
            <a:off x="594784" y="954675"/>
            <a:ext cx="11190900" cy="1500"/>
          </a:xfrm>
          <a:prstGeom prst="straightConnector1">
            <a:avLst/>
          </a:prstGeom>
          <a:noFill/>
          <a:ln cap="rnd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">
  <p:cSld name="4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idx="10" type="dt"/>
          </p:nvPr>
        </p:nvSpPr>
        <p:spPr>
          <a:xfrm>
            <a:off x="1756989" y="6237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" name="Google Shape;60;p24"/>
          <p:cNvCxnSpPr/>
          <p:nvPr/>
        </p:nvCxnSpPr>
        <p:spPr>
          <a:xfrm>
            <a:off x="497418" y="798514"/>
            <a:ext cx="11186583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497418" y="6246814"/>
            <a:ext cx="10265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2" name="Google Shape;62;p24"/>
          <p:cNvGrpSpPr/>
          <p:nvPr/>
        </p:nvGrpSpPr>
        <p:grpSpPr>
          <a:xfrm>
            <a:off x="9588087" y="6120275"/>
            <a:ext cx="2311642" cy="536575"/>
            <a:chOff x="9345716" y="6130926"/>
            <a:chExt cx="2311642" cy="536575"/>
          </a:xfrm>
        </p:grpSpPr>
        <p:pic>
          <p:nvPicPr>
            <p:cNvPr id="63" name="Google Shape;63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2271593" y="1183951"/>
            <a:ext cx="72000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type="title"/>
          </p:nvPr>
        </p:nvSpPr>
        <p:spPr>
          <a:xfrm>
            <a:off x="249946" y="289899"/>
            <a:ext cx="114340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1001"/>
              </a:buClr>
              <a:buSzPts val="3600"/>
              <a:buFont typeface="Source Sans Pro"/>
              <a:buNone/>
              <a:defRPr b="1" i="0" sz="3600">
                <a:solidFill>
                  <a:srgbClr val="B6100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" name="Google Shape;67;p24"/>
          <p:cNvCxnSpPr/>
          <p:nvPr/>
        </p:nvCxnSpPr>
        <p:spPr>
          <a:xfrm>
            <a:off x="594784" y="954675"/>
            <a:ext cx="11190900" cy="1500"/>
          </a:xfrm>
          <a:prstGeom prst="straightConnector1">
            <a:avLst/>
          </a:prstGeom>
          <a:noFill/>
          <a:ln cap="rnd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09600" y="6356351"/>
            <a:ext cx="510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18"/>
          <p:cNvSpPr txBox="1"/>
          <p:nvPr>
            <p:ph idx="10" type="dt"/>
          </p:nvPr>
        </p:nvSpPr>
        <p:spPr>
          <a:xfrm>
            <a:off x="150815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31.jp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37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335360" y="1047082"/>
            <a:ext cx="11425269" cy="68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TGFb in activated hepatic stellate cells as the modulator of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collagen accumulation in chronic liver disease</a:t>
            </a:r>
            <a:endParaRPr/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419475" y="5450304"/>
            <a:ext cx="11326644" cy="1102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ts val="1800"/>
              <a:buFont typeface="Arial"/>
              <a:buNone/>
            </a:pPr>
            <a:r>
              <a:rPr lang="en-GB"/>
              <a:t>Viktor Makarenko, AG Klingmüller, Heidelberg</a:t>
            </a:r>
            <a:endParaRPr/>
          </a:p>
          <a:p>
            <a:pPr indent="0" lvl="0" marL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ts val="1800"/>
              <a:buFont typeface="Arial"/>
              <a:buNone/>
            </a:pPr>
            <a:r>
              <a:rPr lang="en-GB"/>
              <a:t>Daniel Lill, AG Timmer, Freiburg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8441a6c2a_1_14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The adapted model describes gene regulation in HSC</a:t>
            </a:r>
            <a:endParaRPr b="0"/>
          </a:p>
        </p:txBody>
      </p:sp>
      <p:sp>
        <p:nvSpPr>
          <p:cNvPr id="190" name="Google Shape;190;gd8441a6c2a_1_14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1" name="Google Shape;191;gd8441a6c2a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75" y="1007738"/>
            <a:ext cx="7466924" cy="41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d8441a6c2a_1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5674" y="1191050"/>
            <a:ext cx="1757651" cy="19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d8441a6c2a_1_14"/>
          <p:cNvSpPr txBox="1"/>
          <p:nvPr/>
        </p:nvSpPr>
        <p:spPr>
          <a:xfrm>
            <a:off x="7535675" y="3256925"/>
            <a:ext cx="56919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can explain JS1 data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basis of Smad molecules abundance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d8441a6c2a_1_14"/>
          <p:cNvSpPr txBox="1"/>
          <p:nvPr/>
        </p:nvSpPr>
        <p:spPr>
          <a:xfrm>
            <a:off x="8091275" y="4653975"/>
            <a:ext cx="4363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Model adaption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Keep most kinetic parameters of gene regulation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Refit only few parameters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86001dcaa_1_13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1" name="Google Shape;201;gd86001dcaa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75" y="1007738"/>
            <a:ext cx="7466924" cy="41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d86001dcaa_1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5674" y="1191050"/>
            <a:ext cx="1757651" cy="19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86001dcaa_1_13"/>
          <p:cNvSpPr txBox="1"/>
          <p:nvPr/>
        </p:nvSpPr>
        <p:spPr>
          <a:xfrm>
            <a:off x="7535675" y="3256925"/>
            <a:ext cx="56919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can explain JS1 data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basis of Smad molecules abundance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d86001dcaa_1_13"/>
          <p:cNvSpPr txBox="1"/>
          <p:nvPr/>
        </p:nvSpPr>
        <p:spPr>
          <a:xfrm>
            <a:off x="952525" y="5314950"/>
            <a:ext cx="7467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 ECM-related genes in clusters representatives</a:t>
            </a:r>
            <a:endParaRPr b="1" i="0" sz="23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GB" sz="2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Extension of model by new ECM-related targets</a:t>
            </a:r>
            <a:endParaRPr b="1" i="0" sz="23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d86001dcaa_1_13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The adapted model describes gene regulation in HSC</a:t>
            </a:r>
            <a:endParaRPr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86001dcaa_0_111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gd86001dcaa_0_111"/>
          <p:cNvSpPr txBox="1"/>
          <p:nvPr>
            <p:ph idx="1" type="body"/>
          </p:nvPr>
        </p:nvSpPr>
        <p:spPr>
          <a:xfrm>
            <a:off x="261938" y="2562225"/>
            <a:ext cx="70992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GB"/>
              <a:t>Model extension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8441a6c2a_1_21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Global mass spectrometry to elucidate HSC-specific targets</a:t>
            </a:r>
            <a:endParaRPr b="0"/>
          </a:p>
        </p:txBody>
      </p:sp>
      <p:sp>
        <p:nvSpPr>
          <p:cNvPr id="219" name="Google Shape;219;gd8441a6c2a_1_21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0" name="Google Shape;220;gd8441a6c2a_1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925" y="966750"/>
            <a:ext cx="8640245" cy="514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d88c8832c7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063" y="991625"/>
            <a:ext cx="7472927" cy="373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d88c8832c7_0_4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Global mass spectrometry to elucidate HSC-specific targets</a:t>
            </a:r>
            <a:endParaRPr b="0"/>
          </a:p>
        </p:txBody>
      </p:sp>
      <p:sp>
        <p:nvSpPr>
          <p:cNvPr id="228" name="Google Shape;228;gd88c8832c7_0_4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9" name="Google Shape;229;gd88c8832c7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67182" y="966774"/>
            <a:ext cx="5883648" cy="5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d88c8832c7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03014" y="1906025"/>
            <a:ext cx="988986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gd88c8832c7_0_4"/>
          <p:cNvSpPr txBox="1"/>
          <p:nvPr/>
        </p:nvSpPr>
        <p:spPr>
          <a:xfrm>
            <a:off x="4076700" y="4867275"/>
            <a:ext cx="10077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i="0" lang="en-GB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targets of TGFb are associated to ECM remodelling </a:t>
            </a:r>
            <a:endParaRPr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-GB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identified (Serpine1, Lox)</a:t>
            </a:r>
            <a:endParaRPr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i="0" lang="en-GB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Collagens are also affected by TGFb but on the late time </a:t>
            </a:r>
            <a:endParaRPr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-GB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</a:t>
            </a:r>
            <a:endParaRPr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86001dcaa_1_30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Gene expression dynamics of potential candidates</a:t>
            </a:r>
            <a:endParaRPr b="0"/>
          </a:p>
        </p:txBody>
      </p:sp>
      <p:sp>
        <p:nvSpPr>
          <p:cNvPr id="238" name="Google Shape;238;gd86001dcaa_1_30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9" name="Google Shape;239;gd86001dcaa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1625"/>
            <a:ext cx="7971226" cy="39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d86001dcaa_1_30"/>
          <p:cNvSpPr txBox="1"/>
          <p:nvPr>
            <p:ph idx="1" type="body"/>
          </p:nvPr>
        </p:nvSpPr>
        <p:spPr>
          <a:xfrm>
            <a:off x="8081350" y="1134500"/>
            <a:ext cx="42156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000000"/>
                </a:solidFill>
              </a:rPr>
              <a:t>Collagens are not significantly affected by TGFb on mRNA levels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300">
                <a:solidFill>
                  <a:srgbClr val="C00000"/>
                </a:solidFill>
              </a:rPr>
              <a:t>Collagens are regulated post-transcriptionally?</a:t>
            </a:r>
            <a:endParaRPr sz="23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</p:txBody>
      </p:sp>
      <p:pic>
        <p:nvPicPr>
          <p:cNvPr id="241" name="Google Shape;241;gd86001dcaa_1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9" y="2002575"/>
            <a:ext cx="988986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8441a6c2a_1_133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Gene expression dynamics of potential candidates</a:t>
            </a:r>
            <a:endParaRPr b="0"/>
          </a:p>
        </p:txBody>
      </p:sp>
      <p:sp>
        <p:nvSpPr>
          <p:cNvPr id="248" name="Google Shape;248;gd8441a6c2a_1_133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9" name="Google Shape;249;gd8441a6c2a_1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1625"/>
            <a:ext cx="7971226" cy="39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d8441a6c2a_1_133"/>
          <p:cNvSpPr/>
          <p:nvPr/>
        </p:nvSpPr>
        <p:spPr>
          <a:xfrm>
            <a:off x="408475" y="1088175"/>
            <a:ext cx="1411500" cy="17985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d8441a6c2a_1_133"/>
          <p:cNvSpPr/>
          <p:nvPr/>
        </p:nvSpPr>
        <p:spPr>
          <a:xfrm>
            <a:off x="2075350" y="1088175"/>
            <a:ext cx="1411500" cy="17985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d8441a6c2a_1_133"/>
          <p:cNvSpPr/>
          <p:nvPr/>
        </p:nvSpPr>
        <p:spPr>
          <a:xfrm>
            <a:off x="3757550" y="1088175"/>
            <a:ext cx="1411500" cy="17985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d8441a6c2a_1_133"/>
          <p:cNvSpPr txBox="1"/>
          <p:nvPr/>
        </p:nvSpPr>
        <p:spPr>
          <a:xfrm>
            <a:off x="6885950" y="3465525"/>
            <a:ext cx="6998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 candidates: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Serpine1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well known direct target of TGFb signalling,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shared in Hepa1-6 and JS1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Myo7a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marker of EMT transition,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shared in Hepa1-6 and JS1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Lox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HSC-specific marker in liver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d8441a6c2a_1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9" y="2002575"/>
            <a:ext cx="988986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862bfdd34_0_0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Extension of m</a:t>
            </a:r>
            <a:r>
              <a:rPr b="0" lang="en-GB"/>
              <a:t>odel by new target genes</a:t>
            </a:r>
            <a:endParaRPr b="0"/>
          </a:p>
        </p:txBody>
      </p:sp>
      <p:pic>
        <p:nvPicPr>
          <p:cNvPr id="261" name="Google Shape;261;gd862bfdd3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75" y="1013300"/>
            <a:ext cx="6330100" cy="57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d862bfdd34_0_0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3f3e05e02_2_1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Differences in responses to TGFb stimulation</a:t>
            </a:r>
            <a:endParaRPr b="0"/>
          </a:p>
        </p:txBody>
      </p:sp>
      <p:sp>
        <p:nvSpPr>
          <p:cNvPr id="269" name="Google Shape;269;gd3f3e05e02_2_1"/>
          <p:cNvSpPr txBox="1"/>
          <p:nvPr/>
        </p:nvSpPr>
        <p:spPr>
          <a:xfrm>
            <a:off x="7072275" y="1426029"/>
            <a:ext cx="4453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concentrations of TGFb extend the longevity of mRNA response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Saturation of the response already at 1 ng/ml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Serpine1 peak induction is much higher in HSC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Lox is completely induced at the lower concentrations in HSC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Lox mRNA not detectable in Hepa1-6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gd3f3e05e02_2_1"/>
          <p:cNvGrpSpPr/>
          <p:nvPr/>
        </p:nvGrpSpPr>
        <p:grpSpPr>
          <a:xfrm>
            <a:off x="497425" y="1112014"/>
            <a:ext cx="6075650" cy="5352962"/>
            <a:chOff x="497425" y="1112014"/>
            <a:chExt cx="6075650" cy="5352962"/>
          </a:xfrm>
        </p:grpSpPr>
        <p:pic>
          <p:nvPicPr>
            <p:cNvPr id="271" name="Google Shape;271;gd3f3e05e02_2_1"/>
            <p:cNvPicPr preferRelativeResize="0"/>
            <p:nvPr/>
          </p:nvPicPr>
          <p:blipFill rotWithShape="1">
            <a:blip r:embed="rId3">
              <a:alphaModFix/>
            </a:blip>
            <a:srcRect b="0" l="29" r="28" t="0"/>
            <a:stretch/>
          </p:blipFill>
          <p:spPr>
            <a:xfrm>
              <a:off x="497425" y="1146250"/>
              <a:ext cx="6075650" cy="5318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gd3f3e05e02_2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6395" y="4441138"/>
              <a:ext cx="954834" cy="263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gd3f3e05e02_2_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67925" y="1112014"/>
              <a:ext cx="707075" cy="396153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74" name="Google Shape;274;gd3f3e05e02_2_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64500" y="1112025"/>
              <a:ext cx="707075" cy="3961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75" name="Google Shape;275;gd3f3e05e02_2_1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gd3f3e05e02_2_1"/>
          <p:cNvSpPr/>
          <p:nvPr/>
        </p:nvSpPr>
        <p:spPr>
          <a:xfrm>
            <a:off x="1880625" y="1154500"/>
            <a:ext cx="685800" cy="2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d3f3e05e02_2_1"/>
          <p:cNvSpPr/>
          <p:nvPr/>
        </p:nvSpPr>
        <p:spPr>
          <a:xfrm>
            <a:off x="4623825" y="1192600"/>
            <a:ext cx="685800" cy="2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3f25251c0_0_4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Conclusions and outlook</a:t>
            </a:r>
            <a:endParaRPr b="0"/>
          </a:p>
        </p:txBody>
      </p:sp>
      <p:sp>
        <p:nvSpPr>
          <p:cNvPr id="284" name="Google Shape;284;gd3f25251c0_0_4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5" name="Google Shape;285;gd3f25251c0_0_4"/>
          <p:cNvSpPr txBox="1"/>
          <p:nvPr>
            <p:ph idx="1" type="body"/>
          </p:nvPr>
        </p:nvSpPr>
        <p:spPr>
          <a:xfrm>
            <a:off x="289711" y="1198624"/>
            <a:ext cx="11610300" cy="4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2300"/>
              <a:t>Key points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Elucidated direct and indirect targets of TGFb in HSC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Adapted dynamic model of TGFb signal transduction to HSC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Potential therapeutic target: Lox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GB" sz="2300"/>
              <a:t>Outlook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Translation to PMHSC, PHHSC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Incorporate ECM related target proteins into dynamic model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Simulations of chronic stimulation</a:t>
            </a:r>
            <a:endParaRPr sz="2300"/>
          </a:p>
        </p:txBody>
      </p:sp>
      <p:pic>
        <p:nvPicPr>
          <p:cNvPr id="286" name="Google Shape;286;gd3f25251c0_0_4"/>
          <p:cNvPicPr preferRelativeResize="0"/>
          <p:nvPr/>
        </p:nvPicPr>
        <p:blipFill rotWithShape="1">
          <a:blip r:embed="rId3">
            <a:alphaModFix/>
          </a:blip>
          <a:srcRect b="37849" l="11887" r="13535" t="0"/>
          <a:stretch/>
        </p:blipFill>
        <p:spPr>
          <a:xfrm>
            <a:off x="8977395" y="3072825"/>
            <a:ext cx="1554690" cy="117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d3f25251c0_0_4"/>
          <p:cNvPicPr preferRelativeResize="0"/>
          <p:nvPr/>
        </p:nvPicPr>
        <p:blipFill rotWithShape="1">
          <a:blip r:embed="rId3">
            <a:alphaModFix/>
          </a:blip>
          <a:srcRect b="0" l="34593" r="0" t="63891"/>
          <a:stretch/>
        </p:blipFill>
        <p:spPr>
          <a:xfrm>
            <a:off x="8473601" y="4282577"/>
            <a:ext cx="3426400" cy="171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gd3f25251c0_0_4"/>
          <p:cNvGrpSpPr/>
          <p:nvPr/>
        </p:nvGrpSpPr>
        <p:grpSpPr>
          <a:xfrm>
            <a:off x="9506468" y="1328971"/>
            <a:ext cx="1826997" cy="1474693"/>
            <a:chOff x="9176213" y="81750"/>
            <a:chExt cx="3063889" cy="2815373"/>
          </a:xfrm>
        </p:grpSpPr>
        <p:pic>
          <p:nvPicPr>
            <p:cNvPr id="289" name="Google Shape;289;gd3f25251c0_0_4"/>
            <p:cNvPicPr preferRelativeResize="0"/>
            <p:nvPr/>
          </p:nvPicPr>
          <p:blipFill rotWithShape="1">
            <a:blip r:embed="rId4">
              <a:alphaModFix/>
            </a:blip>
            <a:srcRect b="66485" l="50668" r="29" t="5935"/>
            <a:stretch/>
          </p:blipFill>
          <p:spPr>
            <a:xfrm>
              <a:off x="9242900" y="81750"/>
              <a:ext cx="2997201" cy="1466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gd3f25251c0_0_4"/>
            <p:cNvPicPr preferRelativeResize="0"/>
            <p:nvPr/>
          </p:nvPicPr>
          <p:blipFill rotWithShape="1">
            <a:blip r:embed="rId4">
              <a:alphaModFix/>
            </a:blip>
            <a:srcRect b="7457" l="49963" r="1621" t="64962"/>
            <a:stretch/>
          </p:blipFill>
          <p:spPr>
            <a:xfrm>
              <a:off x="9176213" y="1430275"/>
              <a:ext cx="2943226" cy="14668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006dad485_1_0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TGFb as the main driver of liver fibrosis</a:t>
            </a:r>
            <a:endParaRPr b="0"/>
          </a:p>
        </p:txBody>
      </p:sp>
      <p:sp>
        <p:nvSpPr>
          <p:cNvPr id="80" name="Google Shape;80;gd006dad485_1_0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gd006dad485_1_0"/>
          <p:cNvSpPr txBox="1"/>
          <p:nvPr>
            <p:ph idx="1" type="body"/>
          </p:nvPr>
        </p:nvSpPr>
        <p:spPr>
          <a:xfrm>
            <a:off x="6975300" y="1000950"/>
            <a:ext cx="52167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Relatively simple relay transduction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Multiple regulatory feedback loops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Cell context-dependent response</a:t>
            </a:r>
            <a:endParaRPr sz="2300"/>
          </a:p>
        </p:txBody>
      </p:sp>
      <p:pic>
        <p:nvPicPr>
          <p:cNvPr id="82" name="Google Shape;82;gd006dad48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00949"/>
            <a:ext cx="6670500" cy="499766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d006dad485_1_0"/>
          <p:cNvSpPr/>
          <p:nvPr/>
        </p:nvSpPr>
        <p:spPr>
          <a:xfrm>
            <a:off x="5583200" y="2793000"/>
            <a:ext cx="1289100" cy="127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8d3c448c5_1_35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Acknowledgments</a:t>
            </a:r>
            <a:endParaRPr b="0"/>
          </a:p>
        </p:txBody>
      </p:sp>
      <p:sp>
        <p:nvSpPr>
          <p:cNvPr id="297" name="Google Shape;297;gd8d3c448c5_1_35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gd8d3c448c5_1_35"/>
          <p:cNvSpPr txBox="1"/>
          <p:nvPr>
            <p:ph idx="1" type="body"/>
          </p:nvPr>
        </p:nvSpPr>
        <p:spPr>
          <a:xfrm>
            <a:off x="289700" y="1198625"/>
            <a:ext cx="5366400" cy="492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C00000"/>
                </a:solidFill>
              </a:rPr>
              <a:t>Division systems biology of signal transduction (DKFZ)</a:t>
            </a:r>
            <a:endParaRPr b="1" sz="19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1700"/>
              <a:t>Ursula Klingmüller</a:t>
            </a:r>
            <a:endParaRPr b="1"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Marcel Schilling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Lorenza D’Alessandro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Artyom Vlasov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Sandra Bonefas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Lena Postawa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Barbara Helm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Yannik Dieter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C00000"/>
                </a:solidFill>
              </a:rPr>
              <a:t>Molecular Hepatology (Uni Klinikum Mannheim)</a:t>
            </a:r>
            <a:endParaRPr b="1" sz="19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1700"/>
              <a:t>Steven Dooley</a:t>
            </a:r>
            <a:endParaRPr b="1"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Seddik Hammad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Anne Dropman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700"/>
              <a:t>Kerry Gould</a:t>
            </a:r>
            <a:endParaRPr sz="1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99" name="Google Shape;299;gd8d3c448c5_1_35"/>
          <p:cNvSpPr txBox="1"/>
          <p:nvPr/>
        </p:nvSpPr>
        <p:spPr>
          <a:xfrm>
            <a:off x="5725775" y="1198625"/>
            <a:ext cx="62319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Data Analysis and Modeling of Dynamic Processes in the Life Sciences (Uni Freiburg)</a:t>
            </a:r>
            <a:endParaRPr b="1" sz="19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Jens Timmer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Clemens Kreutz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Svenja Kemmer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d8d3c448c5_1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250" y="3624500"/>
            <a:ext cx="1210325" cy="7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d8d3c448c5_1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4350" y="3429000"/>
            <a:ext cx="1114400" cy="12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d8d3c448c5_1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48600" y="3784934"/>
            <a:ext cx="772932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d8d3c448c5_1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4275" y="4790225"/>
            <a:ext cx="2334275" cy="7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8441a6c2a_1_60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Previously established model</a:t>
            </a:r>
            <a:endParaRPr b="0"/>
          </a:p>
        </p:txBody>
      </p:sp>
      <p:sp>
        <p:nvSpPr>
          <p:cNvPr id="90" name="Google Shape;90;gd8441a6c2a_1_60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gd8441a6c2a_1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450" y="1016149"/>
            <a:ext cx="603885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d8441a6c2a_1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3" y="1016149"/>
            <a:ext cx="13335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d8441a6c2a_1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93" y="1855049"/>
            <a:ext cx="14097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d8441a6c2a_1_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518" y="2693949"/>
            <a:ext cx="11620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d8441a6c2a_1_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31" y="3532849"/>
            <a:ext cx="12668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d8441a6c2a_1_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02231" y="4548149"/>
            <a:ext cx="25812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d8441a6c2a_1_60"/>
          <p:cNvSpPr txBox="1"/>
          <p:nvPr/>
        </p:nvSpPr>
        <p:spPr>
          <a:xfrm>
            <a:off x="1363650" y="10648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Hepa1-6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d8441a6c2a_1_60"/>
          <p:cNvSpPr txBox="1"/>
          <p:nvPr/>
        </p:nvSpPr>
        <p:spPr>
          <a:xfrm>
            <a:off x="1427400" y="19037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HepG2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d8441a6c2a_1_60"/>
          <p:cNvSpPr txBox="1"/>
          <p:nvPr/>
        </p:nvSpPr>
        <p:spPr>
          <a:xfrm>
            <a:off x="1427400" y="27426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d8441a6c2a_1_60"/>
          <p:cNvSpPr txBox="1"/>
          <p:nvPr/>
        </p:nvSpPr>
        <p:spPr>
          <a:xfrm>
            <a:off x="1427400" y="35815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d8441a6c2a_1_60"/>
          <p:cNvSpPr txBox="1"/>
          <p:nvPr/>
        </p:nvSpPr>
        <p:spPr>
          <a:xfrm>
            <a:off x="850750" y="6211725"/>
            <a:ext cx="56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Lucarelli et al. (Cell Systems 2018)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d8441a6c2a_1_60"/>
          <p:cNvSpPr txBox="1"/>
          <p:nvPr/>
        </p:nvSpPr>
        <p:spPr>
          <a:xfrm>
            <a:off x="8612300" y="1074650"/>
            <a:ext cx="35799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Established in primary hepatocytes and hepatoma cell lines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GB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emonstrated relevance of Smad trimers for Gene regulation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6001dcaa_0_79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Model adaption to Hepatic stellate cells</a:t>
            </a:r>
            <a:endParaRPr b="0"/>
          </a:p>
        </p:txBody>
      </p:sp>
      <p:sp>
        <p:nvSpPr>
          <p:cNvPr id="109" name="Google Shape;109;gd86001dcaa_0_79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gd86001dcaa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450" y="1016150"/>
            <a:ext cx="5381875" cy="31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d86001dcaa_0_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543" y="1976412"/>
            <a:ext cx="13906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d86001dcaa_0_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400" y="3033762"/>
            <a:ext cx="14478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d86001dcaa_0_79"/>
          <p:cNvSpPr txBox="1"/>
          <p:nvPr/>
        </p:nvSpPr>
        <p:spPr>
          <a:xfrm>
            <a:off x="0" y="1016138"/>
            <a:ext cx="3946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d86001dcaa_0_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6431" y="4380074"/>
            <a:ext cx="25812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d86001dcaa_0_79"/>
          <p:cNvSpPr txBox="1"/>
          <p:nvPr/>
        </p:nvSpPr>
        <p:spPr>
          <a:xfrm>
            <a:off x="1563200" y="2048900"/>
            <a:ext cx="102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JS1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d86001dcaa_0_79"/>
          <p:cNvSpPr txBox="1"/>
          <p:nvPr/>
        </p:nvSpPr>
        <p:spPr>
          <a:xfrm>
            <a:off x="1563200" y="3071804"/>
            <a:ext cx="102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LX2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d86001dcaa_0_79"/>
          <p:cNvSpPr txBox="1"/>
          <p:nvPr/>
        </p:nvSpPr>
        <p:spPr>
          <a:xfrm>
            <a:off x="850750" y="6211725"/>
            <a:ext cx="56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Lucarelli et al. (Cell Systems 2018)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d86001dcaa_0_79"/>
          <p:cNvSpPr/>
          <p:nvPr/>
        </p:nvSpPr>
        <p:spPr>
          <a:xfrm>
            <a:off x="4874950" y="5357875"/>
            <a:ext cx="820200" cy="10062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ECM Genes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ECM Proteins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d86001dcaa_0_79"/>
          <p:cNvSpPr txBox="1"/>
          <p:nvPr/>
        </p:nvSpPr>
        <p:spPr>
          <a:xfrm>
            <a:off x="8272050" y="2341500"/>
            <a:ext cx="375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 relevance in CLD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Detection of potential markers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 strategies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86001dcaa_0_104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gd86001dcaa_0_104"/>
          <p:cNvSpPr txBox="1"/>
          <p:nvPr>
            <p:ph idx="1" type="body"/>
          </p:nvPr>
        </p:nvSpPr>
        <p:spPr>
          <a:xfrm>
            <a:off x="261938" y="2562225"/>
            <a:ext cx="70992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GB"/>
              <a:t>Model adaption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8441a6c2a_1_45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Abundances of Smad proteins</a:t>
            </a:r>
            <a:endParaRPr b="0"/>
          </a:p>
        </p:txBody>
      </p:sp>
      <p:sp>
        <p:nvSpPr>
          <p:cNvPr id="133" name="Google Shape;133;gd8441a6c2a_1_45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gd8441a6c2a_1_45"/>
          <p:cNvSpPr txBox="1"/>
          <p:nvPr/>
        </p:nvSpPr>
        <p:spPr>
          <a:xfrm>
            <a:off x="850750" y="6211725"/>
            <a:ext cx="56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Lucarelli et al. (Cell Systems 2018)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gd8441a6c2a_1_45"/>
          <p:cNvGrpSpPr/>
          <p:nvPr/>
        </p:nvGrpSpPr>
        <p:grpSpPr>
          <a:xfrm>
            <a:off x="249950" y="1269200"/>
            <a:ext cx="6542651" cy="4783050"/>
            <a:chOff x="0" y="1082575"/>
            <a:chExt cx="6542651" cy="4783050"/>
          </a:xfrm>
        </p:grpSpPr>
        <p:pic>
          <p:nvPicPr>
            <p:cNvPr id="136" name="Google Shape;136;gd8441a6c2a_1_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6585" y="1430594"/>
              <a:ext cx="631113" cy="233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d8441a6c2a_1_45"/>
            <p:cNvPicPr preferRelativeResize="0"/>
            <p:nvPr/>
          </p:nvPicPr>
          <p:blipFill rotWithShape="1">
            <a:blip r:embed="rId4">
              <a:alphaModFix/>
            </a:blip>
            <a:srcRect b="0" l="0" r="16065" t="1854"/>
            <a:stretch/>
          </p:blipFill>
          <p:spPr>
            <a:xfrm>
              <a:off x="0" y="1082575"/>
              <a:ext cx="6542651" cy="478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d8441a6c2a_1_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20126" y="3533776"/>
              <a:ext cx="791500" cy="4630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9" name="Google Shape;139;gd8441a6c2a_1_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04249" y="3533775"/>
              <a:ext cx="791500" cy="4630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0" name="Google Shape;140;gd8441a6c2a_1_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54532" y="1435549"/>
              <a:ext cx="631114" cy="463046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1" name="Google Shape;141;gd8441a6c2a_1_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21097" y="1435557"/>
              <a:ext cx="674642" cy="463052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42" name="Google Shape;142;gd8441a6c2a_1_45"/>
          <p:cNvSpPr txBox="1"/>
          <p:nvPr>
            <p:ph idx="1" type="body"/>
          </p:nvPr>
        </p:nvSpPr>
        <p:spPr>
          <a:xfrm>
            <a:off x="7412600" y="2091675"/>
            <a:ext cx="44910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Smad ratios are similar in similar cell types</a:t>
            </a:r>
            <a:endParaRPr sz="2300"/>
          </a:p>
        </p:txBody>
      </p:sp>
      <p:sp>
        <p:nvSpPr>
          <p:cNvPr id="143" name="Google Shape;143;gd8441a6c2a_1_45"/>
          <p:cNvSpPr txBox="1"/>
          <p:nvPr/>
        </p:nvSpPr>
        <p:spPr>
          <a:xfrm>
            <a:off x="8091275" y="4653975"/>
            <a:ext cx="4363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Model adaption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total values of Smad complexes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d8441a6c2a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48" y="1551788"/>
            <a:ext cx="7537449" cy="42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d8441a6c2a_1_0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Similar Smad activation dynamics</a:t>
            </a:r>
            <a:endParaRPr b="0"/>
          </a:p>
        </p:txBody>
      </p:sp>
      <p:sp>
        <p:nvSpPr>
          <p:cNvPr id="151" name="Google Shape;151;gd8441a6c2a_1_0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gd8441a6c2a_1_0"/>
          <p:cNvSpPr/>
          <p:nvPr/>
        </p:nvSpPr>
        <p:spPr>
          <a:xfrm>
            <a:off x="1832275" y="1570075"/>
            <a:ext cx="741600" cy="25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d8441a6c2a_1_0"/>
          <p:cNvSpPr/>
          <p:nvPr/>
        </p:nvSpPr>
        <p:spPr>
          <a:xfrm>
            <a:off x="5354400" y="1570075"/>
            <a:ext cx="741600" cy="25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d8441a6c2a_1_0"/>
          <p:cNvSpPr txBox="1"/>
          <p:nvPr>
            <p:ph idx="1" type="body"/>
          </p:nvPr>
        </p:nvSpPr>
        <p:spPr>
          <a:xfrm>
            <a:off x="7700850" y="1435550"/>
            <a:ext cx="4491000" cy="30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Similar phosphorylation dynamics of HSC and hepatocytes</a:t>
            </a:r>
            <a:endParaRPr sz="2300"/>
          </a:p>
          <a:p>
            <a:pPr indent="-374650" lvl="0" marL="457200" rtl="0" algn="l"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Different levels of Smad activation due to difference in Smad concentrations</a:t>
            </a:r>
            <a:endParaRPr sz="2300"/>
          </a:p>
        </p:txBody>
      </p:sp>
      <p:pic>
        <p:nvPicPr>
          <p:cNvPr id="155" name="Google Shape;155;gd8441a6c2a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6650" y="1105779"/>
            <a:ext cx="988995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gd8441a6c2a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0225" y="1105765"/>
            <a:ext cx="989000" cy="5541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gd8441a6c2a_1_0"/>
          <p:cNvSpPr txBox="1"/>
          <p:nvPr/>
        </p:nvSpPr>
        <p:spPr>
          <a:xfrm>
            <a:off x="8091275" y="4653975"/>
            <a:ext cx="4363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Model adaption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Keep kinetic parameters of phosphorylation/dephosphorylation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862bfdd34_6_53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JS1 is fully activated at low TGFß concentrations</a:t>
            </a:r>
            <a:endParaRPr b="0"/>
          </a:p>
        </p:txBody>
      </p:sp>
      <p:sp>
        <p:nvSpPr>
          <p:cNvPr id="164" name="Google Shape;164;gd862bfdd34_6_53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5" name="Google Shape;165;gd862bfdd34_6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25" y="1659875"/>
            <a:ext cx="7233350" cy="19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d862bfdd34_6_53"/>
          <p:cNvPicPr preferRelativeResize="0"/>
          <p:nvPr/>
        </p:nvPicPr>
        <p:blipFill rotWithShape="1">
          <a:blip r:embed="rId4">
            <a:alphaModFix/>
          </a:blip>
          <a:srcRect b="0" l="0" r="0" t="10120"/>
          <a:stretch/>
        </p:blipFill>
        <p:spPr>
          <a:xfrm>
            <a:off x="249950" y="3496025"/>
            <a:ext cx="7000899" cy="27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d862bfdd34_6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6650" y="1105779"/>
            <a:ext cx="988995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gd862bfdd34_6_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0225" y="1105765"/>
            <a:ext cx="989000" cy="5541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gd862bfdd34_6_53"/>
          <p:cNvSpPr txBox="1"/>
          <p:nvPr>
            <p:ph idx="1" type="body"/>
          </p:nvPr>
        </p:nvSpPr>
        <p:spPr>
          <a:xfrm>
            <a:off x="7080900" y="1370075"/>
            <a:ext cx="511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HSC pSmad2 response saturates at lower doses of TGFb</a:t>
            </a:r>
            <a:endParaRPr sz="2500"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500"/>
          </a:p>
        </p:txBody>
      </p:sp>
      <p:sp>
        <p:nvSpPr>
          <p:cNvPr id="170" name="Google Shape;170;gd862bfdd34_6_53"/>
          <p:cNvSpPr txBox="1"/>
          <p:nvPr/>
        </p:nvSpPr>
        <p:spPr>
          <a:xfrm>
            <a:off x="8091275" y="4653975"/>
            <a:ext cx="363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Model adaption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Incorporate basal phosphorylation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d862bfdd34_6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225" y="4744525"/>
            <a:ext cx="4657700" cy="1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d862bfdd34_6_41"/>
          <p:cNvPicPr preferRelativeResize="0"/>
          <p:nvPr/>
        </p:nvPicPr>
        <p:blipFill rotWithShape="1">
          <a:blip r:embed="rId4">
            <a:alphaModFix/>
          </a:blip>
          <a:srcRect b="0" l="0" r="0" t="11292"/>
          <a:stretch/>
        </p:blipFill>
        <p:spPr>
          <a:xfrm>
            <a:off x="40925" y="1829025"/>
            <a:ext cx="6596124" cy="25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d862bfdd34_6_41"/>
          <p:cNvSpPr txBox="1"/>
          <p:nvPr>
            <p:ph type="title"/>
          </p:nvPr>
        </p:nvSpPr>
        <p:spPr>
          <a:xfrm>
            <a:off x="249946" y="289899"/>
            <a:ext cx="11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GB"/>
              <a:t>JS1 depletes TGFß faster than Hepa1-6</a:t>
            </a:r>
            <a:endParaRPr b="0"/>
          </a:p>
        </p:txBody>
      </p:sp>
      <p:sp>
        <p:nvSpPr>
          <p:cNvPr id="179" name="Google Shape;179;gd862bfdd34_6_41"/>
          <p:cNvSpPr txBox="1"/>
          <p:nvPr>
            <p:ph idx="12" type="sldNum"/>
          </p:nvPr>
        </p:nvSpPr>
        <p:spPr>
          <a:xfrm>
            <a:off x="497418" y="6246814"/>
            <a:ext cx="10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0" name="Google Shape;180;gd862bfdd34_6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6650" y="1105779"/>
            <a:ext cx="988995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gd862bfdd34_6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0225" y="1105765"/>
            <a:ext cx="989000" cy="5541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gd862bfdd34_6_41"/>
          <p:cNvSpPr txBox="1"/>
          <p:nvPr>
            <p:ph idx="1" type="body"/>
          </p:nvPr>
        </p:nvSpPr>
        <p:spPr>
          <a:xfrm>
            <a:off x="7081025" y="1370075"/>
            <a:ext cx="511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HSC deplete TGFb faster than hepatocytes</a:t>
            </a:r>
            <a:endParaRPr sz="2500"/>
          </a:p>
        </p:txBody>
      </p:sp>
      <p:sp>
        <p:nvSpPr>
          <p:cNvPr id="183" name="Google Shape;183;gd862bfdd34_6_41"/>
          <p:cNvSpPr txBox="1"/>
          <p:nvPr/>
        </p:nvSpPr>
        <p:spPr>
          <a:xfrm>
            <a:off x="8091275" y="4653975"/>
            <a:ext cx="4363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Model adaption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Incorporate receptor turnover model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SyM-presentation-template">
  <a:themeElements>
    <a:clrScheme name="Dactylos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2020-04-30T09:21:46Z</dcterms:created>
  <dc:creator>Daniel</dc:creator>
</cp:coreProperties>
</file>